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331" r:id="rId2"/>
    <p:sldId id="332" r:id="rId3"/>
    <p:sldId id="333" r:id="rId4"/>
    <p:sldId id="346" r:id="rId5"/>
    <p:sldId id="335" r:id="rId6"/>
    <p:sldId id="336" r:id="rId7"/>
    <p:sldId id="337" r:id="rId8"/>
    <p:sldId id="338" r:id="rId9"/>
    <p:sldId id="339" r:id="rId10"/>
    <p:sldId id="340" r:id="rId11"/>
    <p:sldId id="345" r:id="rId12"/>
    <p:sldId id="341" r:id="rId13"/>
    <p:sldId id="342" r:id="rId14"/>
    <p:sldId id="343" r:id="rId15"/>
    <p:sldId id="344" r:id="rId16"/>
    <p:sldId id="347" r:id="rId17"/>
    <p:sldId id="318" r:id="rId18"/>
    <p:sldId id="320" r:id="rId19"/>
    <p:sldId id="317" r:id="rId20"/>
    <p:sldId id="314" r:id="rId21"/>
    <p:sldId id="315" r:id="rId2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8" d="100"/>
          <a:sy n="88" d="100"/>
        </p:scale>
        <p:origin x="278" y="7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08-12-2021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12/8/2021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34/01_Class%20Implementation.txt" TargetMode="Externa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34/02_Criticality_calcula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tiff"/><Relationship Id="rId1" Type="http://schemas.openxmlformats.org/officeDocument/2006/relationships/slideLayout" Target="../slideLayouts/slideLayout8.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7.tiff"/><Relationship Id="rId5" Type="http://schemas.openxmlformats.org/officeDocument/2006/relationships/image" Target="../media/image36.tiff"/><Relationship Id="rId10" Type="http://schemas.openxmlformats.org/officeDocument/2006/relationships/image" Target="../media/image4.png"/><Relationship Id="rId4" Type="http://schemas.openxmlformats.org/officeDocument/2006/relationships/image" Target="../media/image35.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0.jpg"/><Relationship Id="rId7" Type="http://schemas.openxmlformats.org/officeDocument/2006/relationships/image" Target="../media/image4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hyperlink" Target="https://sap.github.io/cf-html5-apps-repo-cli-plugin/"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sapes5.sapdevcenter.com/sap/opu/odata/sap/ZAGENCYCDS_SRV/$metadata"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34</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170" name="Picture 2" descr="https://raw.githubusercontent.com/soyuztechnologies/restful-abap/master/Managed%20Implementation/CustomCDSEntity/images/15.png?token=ASAGDWYJHQU5ZCTRBKF4BVTBV5J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625" y="3171344"/>
            <a:ext cx="5208936" cy="21026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w.githubusercontent.com/soyuztechnologies/restful-abap/master/Managed%20Implementation/CustomCDSEntity/images/16.png?token=ASAGDW7UOITQ4WDAO6SATP3BV5J6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011" y="2773942"/>
            <a:ext cx="4248472" cy="2814939"/>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3CF9945D-8CE6-41B7-BD84-CF2E0B472A12}"/>
              </a:ext>
            </a:extLst>
          </p:cNvPr>
          <p:cNvSpPr/>
          <p:nvPr/>
        </p:nvSpPr>
        <p:spPr>
          <a:xfrm rot="16200000">
            <a:off x="5015921" y="3457248"/>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8209" y="3878575"/>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65821" y="1014307"/>
            <a:ext cx="5208935" cy="1754326"/>
          </a:xfrm>
          <a:prstGeom prst="rect">
            <a:avLst/>
          </a:prstGeom>
        </p:spPr>
        <p:txBody>
          <a:bodyPr wrap="square">
            <a:spAutoFit/>
          </a:bodyPr>
          <a:lstStyle/>
          <a:p>
            <a:r>
              <a:rPr lang="en-US" sz="1800" dirty="0">
                <a:solidFill>
                  <a:srgbClr val="24292F"/>
                </a:solidFill>
              </a:rPr>
              <a:t>6. Now, open the abstract entity you created in Service Consumption Model in the source code editor</a:t>
            </a:r>
            <a:br>
              <a:rPr lang="en-US" sz="1800" dirty="0"/>
            </a:br>
            <a:r>
              <a:rPr lang="en-US" sz="1800" dirty="0">
                <a:solidFill>
                  <a:srgbClr val="24292F"/>
                </a:solidFill>
              </a:rPr>
              <a:t>Navigate to the abstract entity ZRAP_XXZ_TRAVEL_AGENCY_ES5 in the Project Explorer</a:t>
            </a:r>
            <a:br>
              <a:rPr lang="en-US" sz="1800" dirty="0"/>
            </a:br>
            <a:r>
              <a:rPr lang="en-US" sz="1800" dirty="0">
                <a:solidFill>
                  <a:srgbClr val="24292F"/>
                </a:solidFill>
              </a:rPr>
              <a:t>Double click on it to open the source code editor</a:t>
            </a:r>
            <a:endParaRPr lang="en-US" sz="1800" dirty="0"/>
          </a:p>
        </p:txBody>
      </p:sp>
      <p:sp>
        <p:nvSpPr>
          <p:cNvPr id="7" name="Rectangle 6"/>
          <p:cNvSpPr/>
          <p:nvPr/>
        </p:nvSpPr>
        <p:spPr>
          <a:xfrm>
            <a:off x="6368278" y="912196"/>
            <a:ext cx="5486774" cy="1754326"/>
          </a:xfrm>
          <a:prstGeom prst="rect">
            <a:avLst/>
          </a:prstGeom>
        </p:spPr>
        <p:txBody>
          <a:bodyPr wrap="square">
            <a:spAutoFit/>
          </a:bodyPr>
          <a:lstStyle/>
          <a:p>
            <a:pPr algn="just"/>
            <a:r>
              <a:rPr lang="en-US" sz="1800" dirty="0"/>
              <a:t>7. Copy field list from abstract entity to custom entity</a:t>
            </a:r>
            <a:br>
              <a:rPr lang="en-US" sz="1800" dirty="0"/>
            </a:br>
            <a:r>
              <a:rPr lang="en-US" sz="1800" dirty="0"/>
              <a:t>Copy the field list from the abstract entity and paste it between the curly brackets as the new field list of the custom entity, thereby replacing the field list provided by the code template. You can make use of the Source Code Formatter (SHIFT+F1) to format the source code.</a:t>
            </a:r>
          </a:p>
        </p:txBody>
      </p:sp>
    </p:spTree>
    <p:extLst>
      <p:ext uri="{BB962C8B-B14F-4D97-AF65-F5344CB8AC3E}">
        <p14:creationId xmlns:p14="http://schemas.microsoft.com/office/powerpoint/2010/main" val="41070906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grpSp>
        <p:nvGrpSpPr>
          <p:cNvPr id="5" name="Group 4"/>
          <p:cNvGrpSpPr/>
          <p:nvPr/>
        </p:nvGrpSpPr>
        <p:grpSpPr>
          <a:xfrm>
            <a:off x="886440" y="764704"/>
            <a:ext cx="10320540" cy="3060704"/>
            <a:chOff x="886440" y="764704"/>
            <a:chExt cx="10206207" cy="2810822"/>
          </a:xfrm>
        </p:grpSpPr>
        <p:pic>
          <p:nvPicPr>
            <p:cNvPr id="7174" name="Picture 6" descr="https://raw.githubusercontent.com/soyuztechnologies/restful-abap/master/Managed%20Implementation/CustomCDSEntity/images/17.png?token=ASAGDW4MGTTFNK76JJ7E633BV5J7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440" y="1116915"/>
              <a:ext cx="5436472" cy="211225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raw.githubusercontent.com/soyuztechnologies/restful-abap/master/Managed%20Implementation/CustomCDSEntity/images/18.png?token=ASAGDW4GMCY6FM3K6DCCUJDBV5KB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207" y="764704"/>
              <a:ext cx="3960440" cy="2810822"/>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3CF9945D-8CE6-41B7-BD84-CF2E0B472A12}"/>
                </a:ext>
              </a:extLst>
            </p:cNvPr>
            <p:cNvSpPr/>
            <p:nvPr/>
          </p:nvSpPr>
          <p:spPr>
            <a:xfrm rot="16200000">
              <a:off x="5010116" y="1448011"/>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2404" y="1869338"/>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Rectangle 1"/>
          <p:cNvSpPr/>
          <p:nvPr/>
        </p:nvSpPr>
        <p:spPr>
          <a:xfrm>
            <a:off x="886440" y="3456076"/>
            <a:ext cx="3767811" cy="369332"/>
          </a:xfrm>
          <a:prstGeom prst="rect">
            <a:avLst/>
          </a:prstGeom>
        </p:spPr>
        <p:txBody>
          <a:bodyPr wrap="square">
            <a:spAutoFit/>
          </a:bodyPr>
          <a:lstStyle/>
          <a:p>
            <a:r>
              <a:rPr lang="en-US" sz="1800" dirty="0">
                <a:solidFill>
                  <a:srgbClr val="24292F"/>
                </a:solidFill>
              </a:rPr>
              <a:t>8.Paste the code in our Custom Entity</a:t>
            </a:r>
            <a:endParaRPr lang="en-US" sz="1800" dirty="0"/>
          </a:p>
        </p:txBody>
      </p:sp>
      <p:sp>
        <p:nvSpPr>
          <p:cNvPr id="4" name="Rectangle 3"/>
          <p:cNvSpPr/>
          <p:nvPr/>
        </p:nvSpPr>
        <p:spPr>
          <a:xfrm>
            <a:off x="5848706" y="3861048"/>
            <a:ext cx="5862330" cy="1138773"/>
          </a:xfrm>
          <a:prstGeom prst="rect">
            <a:avLst/>
          </a:prstGeom>
        </p:spPr>
        <p:txBody>
          <a:bodyPr wrap="square">
            <a:spAutoFit/>
          </a:bodyPr>
          <a:lstStyle/>
          <a:p>
            <a:r>
              <a:rPr lang="en-US" sz="1700" dirty="0">
                <a:solidFill>
                  <a:srgbClr val="24292F"/>
                </a:solidFill>
              </a:rPr>
              <a:t>9. Add the annotation @ObjectModel.Query.ImplementedBy </a:t>
            </a:r>
          </a:p>
          <a:p>
            <a:r>
              <a:rPr lang="en-US" sz="1700" dirty="0">
                <a:solidFill>
                  <a:srgbClr val="24292F"/>
                </a:solidFill>
              </a:rPr>
              <a:t>to the DDL source code</a:t>
            </a:r>
            <a:br>
              <a:rPr lang="en-US" sz="1700" dirty="0"/>
            </a:br>
            <a:r>
              <a:rPr lang="en-US" sz="1700" dirty="0">
                <a:solidFill>
                  <a:srgbClr val="24292F"/>
                </a:solidFill>
              </a:rPr>
              <a:t>@ObjectModel.query.implementedBy: 'ABAP:ZCL_CE_RAP_AGENCY_XX' and activate your changes.</a:t>
            </a:r>
            <a:endParaRPr lang="en-US" sz="1700" dirty="0"/>
          </a:p>
        </p:txBody>
      </p:sp>
    </p:spTree>
    <p:extLst>
      <p:ext uri="{BB962C8B-B14F-4D97-AF65-F5344CB8AC3E}">
        <p14:creationId xmlns:p14="http://schemas.microsoft.com/office/powerpoint/2010/main" val="9632844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269647"/>
            <a:ext cx="10969943" cy="711081"/>
          </a:xfrm>
        </p:spPr>
        <p:txBody>
          <a:bodyPr>
            <a:noAutofit/>
          </a:bodyPr>
          <a:lstStyle/>
          <a:p>
            <a:r>
              <a:rPr lang="en-US" b="1" dirty="0">
                <a:latin typeface="Cooper Black" panose="0208090404030B020404" pitchFamily="18" charset="0"/>
              </a:rPr>
              <a:t>Create a class that implements the query for the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1340768"/>
            <a:ext cx="10771237" cy="646331"/>
          </a:xfrm>
          <a:prstGeom prst="rect">
            <a:avLst/>
          </a:prstGeom>
        </p:spPr>
        <p:txBody>
          <a:bodyPr wrap="square">
            <a:spAutoFit/>
          </a:bodyPr>
          <a:lstStyle/>
          <a:p>
            <a:pPr algn="just"/>
            <a:r>
              <a:rPr lang="en-US" sz="1800" dirty="0"/>
              <a:t>To be able to use our class as a query implementation class of our custom entity our class must implement the interface if_rap_query_provider. We will thus add this interface to it.</a:t>
            </a:r>
          </a:p>
        </p:txBody>
      </p:sp>
      <p:pic>
        <p:nvPicPr>
          <p:cNvPr id="8194" name="Picture 2" descr="https://raw.githubusercontent.com/soyuztechnologies/restful-abap/master/Managed%20Implementation/CustomCDSEntity/images/20.png?token=ASAGDWYUUZIRRVIBP6FR22LBV5K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541" y="2164975"/>
            <a:ext cx="4183767" cy="349736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raw.githubusercontent.com/soyuztechnologies/restful-abap/master/Managed%20Implementation/CustomCDSEntity/images/21.png?token=ASAGDW6BRHJFG3HEKFZAPU3BV5K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516" y="2164975"/>
            <a:ext cx="3860355" cy="3497368"/>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5599015" y="3517615"/>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974541" y="5651131"/>
            <a:ext cx="3807196" cy="369332"/>
          </a:xfrm>
          <a:prstGeom prst="rect">
            <a:avLst/>
          </a:prstGeom>
        </p:spPr>
        <p:txBody>
          <a:bodyPr wrap="none">
            <a:spAutoFit/>
          </a:bodyPr>
          <a:lstStyle/>
          <a:p>
            <a:r>
              <a:rPr lang="en-US" sz="1800" dirty="0">
                <a:solidFill>
                  <a:srgbClr val="24292F"/>
                </a:solidFill>
              </a:rPr>
              <a:t>1.Search for ABAP class and press Next</a:t>
            </a:r>
            <a:endParaRPr lang="en-US" sz="1800" dirty="0"/>
          </a:p>
        </p:txBody>
      </p:sp>
      <p:sp>
        <p:nvSpPr>
          <p:cNvPr id="4" name="Rectangle 3"/>
          <p:cNvSpPr/>
          <p:nvPr/>
        </p:nvSpPr>
        <p:spPr>
          <a:xfrm>
            <a:off x="7030516" y="5662343"/>
            <a:ext cx="5066861" cy="877163"/>
          </a:xfrm>
          <a:prstGeom prst="rect">
            <a:avLst/>
          </a:prstGeom>
        </p:spPr>
        <p:txBody>
          <a:bodyPr wrap="square">
            <a:spAutoFit/>
          </a:bodyPr>
          <a:lstStyle/>
          <a:p>
            <a:r>
              <a:rPr lang="en-US" sz="1700" dirty="0">
                <a:solidFill>
                  <a:srgbClr val="24292F"/>
                </a:solidFill>
              </a:rPr>
              <a:t>2.Create a new ABAP class ZCL_CE_RAP_AGENCY_XX for custom entity ZCE_RAP_AGENCY_XX.</a:t>
            </a:r>
            <a:br>
              <a:rPr lang="en-US" sz="1700" dirty="0"/>
            </a:br>
            <a:r>
              <a:rPr lang="en-US" sz="1700" dirty="0">
                <a:solidFill>
                  <a:srgbClr val="24292F"/>
                </a:solidFill>
              </a:rPr>
              <a:t>The New Data Definition dialogue opens</a:t>
            </a:r>
            <a:endParaRPr lang="en-US" sz="1700" dirty="0"/>
          </a:p>
        </p:txBody>
      </p:sp>
    </p:spTree>
    <p:extLst>
      <p:ext uri="{BB962C8B-B14F-4D97-AF65-F5344CB8AC3E}">
        <p14:creationId xmlns:p14="http://schemas.microsoft.com/office/powerpoint/2010/main" val="12000750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Class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 name="Picture 6" descr="https://raw.githubusercontent.com/soyuztechnologies/restful-abap/master/Managed%20Implementation/CustomCDSEntity/images/22.png?token=ASAGDWYPY5PTDPJ33UOPIILBV5KK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344860"/>
            <a:ext cx="4920036" cy="374875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s://raw.githubusercontent.com/soyuztechnologies/restful-abap/master/Managed%20Implementation/CustomCDSEntity/images/23.png?token=ASAGDWZI7Y4KSE3DCUCRGD3BV5KM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1340768"/>
            <a:ext cx="4800600" cy="3752851"/>
          </a:xfrm>
          <a:prstGeom prst="rect">
            <a:avLst/>
          </a:prstGeom>
          <a:noFill/>
          <a:extLst>
            <a:ext uri="{909E8E84-426E-40DD-AFC4-6F175D3DCCD1}">
              <a14:hiddenFill xmlns:a14="http://schemas.microsoft.com/office/drawing/2010/main">
                <a:solidFill>
                  <a:srgbClr val="FFFFFF"/>
                </a:solidFill>
              </a14:hiddenFill>
            </a:ext>
          </a:extLst>
        </p:spPr>
      </p:pic>
      <p:sp>
        <p:nvSpPr>
          <p:cNvPr id="8" name="Chevron 7"/>
          <p:cNvSpPr/>
          <p:nvPr/>
        </p:nvSpPr>
        <p:spPr>
          <a:xfrm>
            <a:off x="5599015" y="278092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609441" y="5093619"/>
            <a:ext cx="5206652" cy="1200329"/>
          </a:xfrm>
          <a:prstGeom prst="rect">
            <a:avLst/>
          </a:prstGeom>
        </p:spPr>
        <p:txBody>
          <a:bodyPr wrap="square">
            <a:spAutoFit/>
          </a:bodyPr>
          <a:lstStyle/>
          <a:p>
            <a:r>
              <a:rPr lang="en-US" sz="1800" dirty="0">
                <a:solidFill>
                  <a:srgbClr val="24292F"/>
                </a:solidFill>
              </a:rPr>
              <a:t>3. Add interface IF_RAP_QUERY_PROVIDER to the query implementation class ZCL_CE_RAP_AGENCY_XX</a:t>
            </a:r>
            <a:br>
              <a:rPr lang="en-US" sz="1800" dirty="0"/>
            </a:br>
            <a:r>
              <a:rPr lang="en-US" sz="1800" dirty="0">
                <a:solidFill>
                  <a:srgbClr val="24292F"/>
                </a:solidFill>
              </a:rPr>
              <a:t>Add the following statement in the public section</a:t>
            </a:r>
            <a:br>
              <a:rPr lang="en-US" sz="1800" dirty="0"/>
            </a:br>
            <a:r>
              <a:rPr lang="en-US" sz="1800" dirty="0">
                <a:solidFill>
                  <a:srgbClr val="24292F"/>
                </a:solidFill>
              </a:rPr>
              <a:t>INTERFACES if_rap_query_provider.</a:t>
            </a:r>
            <a:endParaRPr lang="en-US" sz="1800" dirty="0"/>
          </a:p>
        </p:txBody>
      </p:sp>
      <p:sp>
        <p:nvSpPr>
          <p:cNvPr id="4" name="Rectangle 3"/>
          <p:cNvSpPr/>
          <p:nvPr/>
        </p:nvSpPr>
        <p:spPr>
          <a:xfrm>
            <a:off x="6454453" y="5202501"/>
            <a:ext cx="4926226" cy="923330"/>
          </a:xfrm>
          <a:prstGeom prst="rect">
            <a:avLst/>
          </a:prstGeom>
        </p:spPr>
        <p:txBody>
          <a:bodyPr wrap="square">
            <a:spAutoFit/>
          </a:bodyPr>
          <a:lstStyle/>
          <a:p>
            <a:r>
              <a:rPr lang="en-US" sz="1800" dirty="0">
                <a:solidFill>
                  <a:srgbClr val="24292F"/>
                </a:solidFill>
              </a:rPr>
              <a:t>4. Add an implementation for the method if_rap_query_provider~select.</a:t>
            </a:r>
          </a:p>
          <a:p>
            <a:r>
              <a:rPr lang="en-US" sz="1800" dirty="0">
                <a:solidFill>
                  <a:srgbClr val="24292F"/>
                </a:solidFill>
                <a:hlinkClick r:id="rId5"/>
              </a:rPr>
              <a:t>Code here </a:t>
            </a:r>
            <a:r>
              <a:rPr lang="en-US" sz="1800" dirty="0">
                <a:solidFill>
                  <a:srgbClr val="24292F"/>
                </a:solidFill>
              </a:rPr>
              <a:t>for Method</a:t>
            </a:r>
            <a:endParaRPr lang="en-US" sz="1800" dirty="0"/>
          </a:p>
        </p:txBody>
      </p:sp>
    </p:spTree>
    <p:extLst>
      <p:ext uri="{BB962C8B-B14F-4D97-AF65-F5344CB8AC3E}">
        <p14:creationId xmlns:p14="http://schemas.microsoft.com/office/powerpoint/2010/main" val="393218529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Something Important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3" name="Rectangle 2"/>
          <p:cNvSpPr/>
          <p:nvPr/>
        </p:nvSpPr>
        <p:spPr>
          <a:xfrm>
            <a:off x="609441" y="905526"/>
            <a:ext cx="10771236" cy="4708981"/>
          </a:xfrm>
          <a:prstGeom prst="rect">
            <a:avLst/>
          </a:prstGeom>
        </p:spPr>
        <p:txBody>
          <a:bodyPr wrap="square">
            <a:spAutoFit/>
          </a:bodyPr>
          <a:lstStyle/>
          <a:p>
            <a:pPr algn="just"/>
            <a:r>
              <a:rPr lang="en-US" sz="2000" dirty="0"/>
              <a:t>Implement the method if_rap_query_provider~select. Within the select() method, we can retrieve the details of the incoming OData call using the object io_request. Using the method get_paging() we can find out whether client side paging was requested with the incoming OData call. Using the method get_filter() we can retrieve the filter that was used by the incoming OData request and by calling the method -&gt;get_as_ranges( ) provided by the filter object we can retrieve the filter as ranges. Using the methods is_data_requested( ) and is_total_numb_of_rec_requested( ) we are able to find out whether the incoming request requests that business data is returned and whether the request contains a $count.</a:t>
            </a:r>
          </a:p>
          <a:p>
            <a:pPr algn="just"/>
            <a:endParaRPr lang="en-US" sz="2000" dirty="0"/>
          </a:p>
          <a:p>
            <a:pPr algn="just"/>
            <a:r>
              <a:rPr lang="en-US" sz="2000" dirty="0"/>
              <a:t>Please note:</a:t>
            </a:r>
          </a:p>
          <a:p>
            <a:pPr algn="just"/>
            <a:r>
              <a:rPr lang="en-US" sz="2000" dirty="0"/>
              <a:t>If business data is requested, It is mandatory to add the retrieved data via the method set_data() .</a:t>
            </a:r>
          </a:p>
          <a:p>
            <a:pPr algn="just"/>
            <a:endParaRPr lang="en-US" sz="2000" dirty="0"/>
          </a:p>
          <a:p>
            <a:pPr algn="just"/>
            <a:r>
              <a:rPr lang="en-US" sz="2000" dirty="0"/>
              <a:t>If in addition, the number of all entries of an entity is requested, the number of entities being returned must be set via the method set_total_number_of_records(). Copy and paste the coding below into the implementation of the method if_rap_query_provider~select.</a:t>
            </a:r>
          </a:p>
        </p:txBody>
      </p:sp>
    </p:spTree>
    <p:extLst>
      <p:ext uri="{BB962C8B-B14F-4D97-AF65-F5344CB8AC3E}">
        <p14:creationId xmlns:p14="http://schemas.microsoft.com/office/powerpoint/2010/main" val="3672301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Test the Custom Entity in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923330"/>
          </a:xfrm>
          <a:prstGeom prst="rect">
            <a:avLst/>
          </a:prstGeom>
        </p:spPr>
        <p:txBody>
          <a:bodyPr wrap="square">
            <a:spAutoFit/>
          </a:bodyPr>
          <a:lstStyle/>
          <a:p>
            <a:pPr algn="just"/>
            <a:r>
              <a:rPr lang="en-US" sz="1800" dirty="0"/>
              <a:t>You have implemented the query implementation class of the custom entity. As a result we can now enhance the implementation of our managed business object that we have created to use the custom entity as a value help</a:t>
            </a:r>
            <a:br>
              <a:rPr lang="en-US" sz="1800" dirty="0"/>
            </a:br>
            <a:r>
              <a:rPr lang="en-US" sz="1800" dirty="0"/>
              <a:t>Enhance the manage BO entity</a:t>
            </a:r>
          </a:p>
        </p:txBody>
      </p:sp>
      <p:pic>
        <p:nvPicPr>
          <p:cNvPr id="10242" name="Picture 2" descr="https://raw.githubusercontent.com/soyuztechnologies/restful-abap/master/Managed%20Implementation/CustomCDSEntity/images/25.png?token=ASAGDW3BCMB6B5PI7MPDYKLBV5K4C"/>
          <p:cNvPicPr>
            <a:picLocks noChangeAspect="1" noChangeArrowheads="1"/>
          </p:cNvPicPr>
          <p:nvPr/>
        </p:nvPicPr>
        <p:blipFill rotWithShape="1">
          <a:blip r:embed="rId3">
            <a:extLst>
              <a:ext uri="{28A0092B-C50C-407E-A947-70E740481C1C}">
                <a14:useLocalDpi xmlns:a14="http://schemas.microsoft.com/office/drawing/2010/main" val="0"/>
              </a:ext>
            </a:extLst>
          </a:blip>
          <a:srcRect b="33018"/>
          <a:stretch/>
        </p:blipFill>
        <p:spPr bwMode="auto">
          <a:xfrm>
            <a:off x="2073601" y="2012432"/>
            <a:ext cx="7323703" cy="428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05114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Enabling Status with Icon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200329"/>
          </a:xfrm>
          <a:prstGeom prst="rect">
            <a:avLst/>
          </a:prstGeom>
        </p:spPr>
        <p:txBody>
          <a:bodyPr wrap="square">
            <a:spAutoFit/>
          </a:bodyPr>
          <a:lstStyle/>
          <a:p>
            <a:pPr algn="just"/>
            <a:r>
              <a:rPr lang="en-US" sz="1800" dirty="0"/>
              <a:t>A Status with icon provide more intuitive analysis of the data to the business user, using the criticality annotation available at the </a:t>
            </a:r>
            <a:r>
              <a:rPr lang="en-US" sz="1800" dirty="0" err="1"/>
              <a:t>LineItem</a:t>
            </a:r>
            <a:r>
              <a:rPr lang="en-US" sz="1800" dirty="0"/>
              <a:t> level, we can design and deliver best in class user experience with RAP and CDS entities.</a:t>
            </a:r>
          </a:p>
          <a:p>
            <a:pPr algn="just"/>
            <a:endParaRPr lang="en-US" sz="1800" dirty="0"/>
          </a:p>
          <a:p>
            <a:pPr algn="just"/>
            <a:r>
              <a:rPr lang="en-US" sz="1800" dirty="0"/>
              <a:t>Exercise - </a:t>
            </a:r>
            <a:r>
              <a:rPr lang="en-US" sz="1800" dirty="0">
                <a:hlinkClick r:id="rId3"/>
              </a:rPr>
              <a:t>Solution</a:t>
            </a:r>
            <a:endParaRPr lang="en-US" sz="1800" dirty="0"/>
          </a:p>
        </p:txBody>
      </p:sp>
      <p:pic>
        <p:nvPicPr>
          <p:cNvPr id="3" name="Picture 2">
            <a:extLst>
              <a:ext uri="{FF2B5EF4-FFF2-40B4-BE49-F238E27FC236}">
                <a16:creationId xmlns:a16="http://schemas.microsoft.com/office/drawing/2014/main" id="{5447433E-B442-4E39-BB94-DEB9C7A13745}"/>
              </a:ext>
            </a:extLst>
          </p:cNvPr>
          <p:cNvPicPr>
            <a:picLocks noChangeAspect="1"/>
          </p:cNvPicPr>
          <p:nvPr/>
        </p:nvPicPr>
        <p:blipFill>
          <a:blip r:embed="rId4"/>
          <a:stretch>
            <a:fillRect/>
          </a:stretch>
        </p:blipFill>
        <p:spPr>
          <a:xfrm>
            <a:off x="633329" y="2279713"/>
            <a:ext cx="8974732" cy="4176774"/>
          </a:xfrm>
          <a:prstGeom prst="rect">
            <a:avLst/>
          </a:prstGeom>
        </p:spPr>
      </p:pic>
    </p:spTree>
    <p:extLst>
      <p:ext uri="{BB962C8B-B14F-4D97-AF65-F5344CB8AC3E}">
        <p14:creationId xmlns:p14="http://schemas.microsoft.com/office/powerpoint/2010/main" val="39659749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34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766820" y="6472169"/>
            <a:ext cx="2383566"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lgn="ctr" defTabSz="914400">
              <a:defRPr/>
            </a:pPr>
            <a:r>
              <a:rPr lang="en-US" sz="1400" b="1" dirty="0">
                <a:solidFill>
                  <a:schemeClr val="bg1"/>
                </a:solidFill>
              </a:rPr>
              <a:t>www.Anubhavtrainings.com</a:t>
            </a:r>
          </a:p>
        </p:txBody>
      </p:sp>
    </p:spTree>
    <p:extLst>
      <p:ext uri="{BB962C8B-B14F-4D97-AF65-F5344CB8AC3E}">
        <p14:creationId xmlns:p14="http://schemas.microsoft.com/office/powerpoint/2010/main" val="3894418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694812" y="6453336"/>
            <a:ext cx="2455574"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defTabSz="914400">
              <a:defRPr/>
            </a:pPr>
            <a:r>
              <a:rPr lang="en-US" sz="1400" b="1" dirty="0">
                <a:solidFill>
                  <a:schemeClr val="bg1"/>
                </a:solidFill>
              </a:rPr>
              <a:t>www.Anubhavtrainings.com</a:t>
            </a:r>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22804" y="6472169"/>
            <a:ext cx="2527582" cy="359545"/>
          </a:xfrm>
        </p:spPr>
        <p:txBody>
          <a:bodyPr/>
          <a:lstStyle/>
          <a:p>
            <a:pPr lvl="0" defTabSz="914400">
              <a:defRPr/>
            </a:pPr>
            <a:r>
              <a:rPr lang="en-US" sz="1400" b="1" dirty="0">
                <a:solidFill>
                  <a:schemeClr val="bg1"/>
                </a:solidFill>
              </a:rPr>
              <a:t>www.Anubhavtrainings.com</a:t>
            </a: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34</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id="{1E8BD2BC-59B0-4D30-97AE-9B4A2D8F7B41}"/>
              </a:ext>
            </a:extLst>
          </p:cNvPr>
          <p:cNvSpPr txBox="1"/>
          <p:nvPr/>
        </p:nvSpPr>
        <p:spPr>
          <a:xfrm>
            <a:off x="737190" y="986358"/>
            <a:ext cx="7962085" cy="2245871"/>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Fiori App with Launchpad in BTP</a:t>
            </a:r>
          </a:p>
          <a:p>
            <a:pPr marL="133234" indent="-285664">
              <a:buFont typeface="Arial" panose="020B0604020202020204" pitchFamily="34" charset="0"/>
              <a:buChar char="•"/>
            </a:pPr>
            <a:r>
              <a:rPr lang="en-US" sz="1999" dirty="0">
                <a:solidFill>
                  <a:schemeClr val="bg1"/>
                </a:solidFill>
              </a:rPr>
              <a:t>Service Consumption Model</a:t>
            </a:r>
          </a:p>
          <a:p>
            <a:pPr marL="133234" indent="-285664">
              <a:buFont typeface="Arial" panose="020B0604020202020204" pitchFamily="34" charset="0"/>
              <a:buChar char="•"/>
            </a:pPr>
            <a:r>
              <a:rPr lang="en-US" sz="1999" dirty="0">
                <a:solidFill>
                  <a:schemeClr val="bg1"/>
                </a:solidFill>
              </a:rPr>
              <a:t>Describing the Concept of Custom Entity</a:t>
            </a:r>
          </a:p>
          <a:p>
            <a:pPr marL="133234" indent="-285664">
              <a:buFont typeface="Arial" panose="020B0604020202020204" pitchFamily="34" charset="0"/>
              <a:buChar char="•"/>
            </a:pPr>
            <a:r>
              <a:rPr lang="en-US" sz="1999" dirty="0">
                <a:solidFill>
                  <a:schemeClr val="bg1"/>
                </a:solidFill>
              </a:rPr>
              <a:t>Why we use Custom Entity</a:t>
            </a:r>
          </a:p>
          <a:p>
            <a:pPr marL="133234" indent="-285664">
              <a:buFont typeface="Arial" panose="020B0604020202020204" pitchFamily="34" charset="0"/>
              <a:buChar char="•"/>
            </a:pPr>
            <a:r>
              <a:rPr lang="en-US" sz="1999" dirty="0">
                <a:solidFill>
                  <a:schemeClr val="bg1"/>
                </a:solidFill>
              </a:rPr>
              <a:t>Implement Custom Entity</a:t>
            </a:r>
          </a:p>
          <a:p>
            <a:pPr marL="133234" indent="-285664">
              <a:buFont typeface="Arial" panose="020B0604020202020204" pitchFamily="34" charset="0"/>
              <a:buChar char="•"/>
            </a:pPr>
            <a:r>
              <a:rPr lang="en-US" sz="1999" dirty="0">
                <a:solidFill>
                  <a:schemeClr val="bg1"/>
                </a:solidFill>
              </a:rPr>
              <a:t>Create Class for Custom Entity</a:t>
            </a:r>
          </a:p>
          <a:p>
            <a:pPr marL="133234" indent="-285664">
              <a:buFont typeface="Arial" panose="020B0604020202020204" pitchFamily="34" charset="0"/>
              <a:buChar char="•"/>
            </a:pPr>
            <a:r>
              <a:rPr lang="en-US" sz="1999" dirty="0">
                <a:solidFill>
                  <a:schemeClr val="bg1"/>
                </a:solidFill>
              </a:rPr>
              <a:t>Test Custom Entity</a:t>
            </a:r>
            <a:endParaRPr lang="en-IN" sz="1999" dirty="0">
              <a:solidFill>
                <a:schemeClr val="bg1"/>
              </a:solidFill>
            </a:endParaRPr>
          </a:p>
        </p:txBody>
      </p:sp>
    </p:spTree>
    <p:extLst>
      <p:ext uri="{BB962C8B-B14F-4D97-AF65-F5344CB8AC3E}">
        <p14:creationId xmlns:p14="http://schemas.microsoft.com/office/powerpoint/2010/main" val="372254665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Check the Deployed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89756" y="980728"/>
            <a:ext cx="11907621" cy="1661993"/>
          </a:xfrm>
          <a:prstGeom prst="rect">
            <a:avLst/>
          </a:prstGeom>
          <a:noFill/>
        </p:spPr>
        <p:txBody>
          <a:bodyPr wrap="square" rtlCol="0">
            <a:spAutoFit/>
          </a:bodyPr>
          <a:lstStyle/>
          <a:p>
            <a:r>
              <a:rPr lang="en-US" sz="1800" dirty="0"/>
              <a:t>We can use below commands to check deployed apps in BTP</a:t>
            </a:r>
          </a:p>
          <a:p>
            <a:endParaRPr lang="en-US" sz="1800" dirty="0"/>
          </a:p>
          <a:p>
            <a:r>
              <a:rPr lang="en-US" sz="1600" dirty="0" err="1"/>
              <a:t>cf</a:t>
            </a:r>
            <a:r>
              <a:rPr lang="en-US" sz="1600" dirty="0"/>
              <a:t> html5-list</a:t>
            </a:r>
            <a:endParaRPr lang="en-US" sz="1600" dirty="0">
              <a:hlinkClick r:id="rId3"/>
            </a:endParaRPr>
          </a:p>
          <a:p>
            <a:r>
              <a:rPr lang="en-US" sz="1600" dirty="0" err="1"/>
              <a:t>cf</a:t>
            </a:r>
            <a:r>
              <a:rPr lang="en-US" sz="1600" dirty="0"/>
              <a:t> html5-list -di </a:t>
            </a:r>
            <a:r>
              <a:rPr lang="en-US" sz="1600" dirty="0" err="1"/>
              <a:t>destname</a:t>
            </a:r>
            <a:r>
              <a:rPr lang="en-US" sz="1600" dirty="0"/>
              <a:t> -u</a:t>
            </a:r>
            <a:endParaRPr lang="en-US" sz="1600" dirty="0">
              <a:hlinkClick r:id="rId3"/>
            </a:endParaRPr>
          </a:p>
          <a:p>
            <a:r>
              <a:rPr lang="en-US" sz="1600" dirty="0">
                <a:hlinkClick r:id="rId3"/>
              </a:rPr>
              <a:t>https://sap.github.io/cf-html5-apps-repo-cli-plugin/</a:t>
            </a:r>
            <a:endParaRPr lang="en-US" sz="1600" dirty="0"/>
          </a:p>
          <a:p>
            <a:endParaRPr lang="en-US" sz="1800" dirty="0"/>
          </a:p>
        </p:txBody>
      </p:sp>
      <p:pic>
        <p:nvPicPr>
          <p:cNvPr id="1026" name="Picture 2" descr="Serverless SAP Fiori Apps on SAP BTP, Cloud Foundry environment | SAP Blogs">
            <a:extLst>
              <a:ext uri="{FF2B5EF4-FFF2-40B4-BE49-F238E27FC236}">
                <a16:creationId xmlns:a16="http://schemas.microsoft.com/office/drawing/2014/main" id="{7322FECB-630D-4AC1-A988-D350D077AF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3099" y="2642721"/>
            <a:ext cx="6182626" cy="378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80351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Fiori App with Launchpad and BTP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03113" y="1032201"/>
            <a:ext cx="11907621" cy="646331"/>
          </a:xfrm>
          <a:prstGeom prst="rect">
            <a:avLst/>
          </a:prstGeom>
          <a:noFill/>
        </p:spPr>
        <p:txBody>
          <a:bodyPr wrap="square" rtlCol="0">
            <a:spAutoFit/>
          </a:bodyPr>
          <a:lstStyle/>
          <a:p>
            <a:pPr lvl="0"/>
            <a:r>
              <a:rPr lang="en-US" sz="1800" dirty="0">
                <a:solidFill>
                  <a:prstClr val="black"/>
                </a:solidFill>
              </a:rPr>
              <a:t>SAP BTP Platform Launchpad service is a new service on SAP Cloud Platform (Cloud Foundry) which is primarily focused on the enabling customers achieve a central Fiori Launchpad.</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050" name="Picture 2" descr="https://blogs.sap.com/wp-content/uploads/2020/09/6-10.png">
            <a:extLst>
              <a:ext uri="{FF2B5EF4-FFF2-40B4-BE49-F238E27FC236}">
                <a16:creationId xmlns:a16="http://schemas.microsoft.com/office/drawing/2014/main" id="{3BE90B68-4A78-41E4-9504-6ED77E3F0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892" y="1993532"/>
            <a:ext cx="8424936" cy="4137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35795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Introduction to Scenario &amp;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3" name="Rectangle 2"/>
          <p:cNvSpPr/>
          <p:nvPr/>
        </p:nvSpPr>
        <p:spPr>
          <a:xfrm>
            <a:off x="609441" y="980728"/>
            <a:ext cx="10771237" cy="3231654"/>
          </a:xfrm>
          <a:prstGeom prst="rect">
            <a:avLst/>
          </a:prstGeom>
        </p:spPr>
        <p:txBody>
          <a:bodyPr wrap="square">
            <a:spAutoFit/>
          </a:bodyPr>
          <a:lstStyle/>
          <a:p>
            <a:pPr algn="just"/>
            <a:r>
              <a:rPr lang="en-US" sz="2000" dirty="0"/>
              <a:t>we want to replace the travel agencies data of our managed travel app with the results of the remote OData service that provides different set of travel agencies from other system altogether. For this use case, we shall leverage the concept of a custom entity. In contrast to "normal" CDS views that read data from the database tables or other CDS views, the so called custom entities act as a wrapper for a code based implementation that provides the data instead. This use case involves following steps.</a:t>
            </a:r>
          </a:p>
          <a:p>
            <a:pPr algn="just"/>
            <a:endParaRPr lang="en-US" sz="2000" dirty="0"/>
          </a:p>
          <a:p>
            <a:pPr marL="457200" indent="-457200" algn="just">
              <a:buFont typeface="+mj-lt"/>
              <a:buAutoNum type="arabicPeriod"/>
            </a:pPr>
            <a:r>
              <a:rPr lang="en-US" sz="2000" b="1" dirty="0"/>
              <a:t>Creating the Service Consumption Model</a:t>
            </a:r>
          </a:p>
          <a:p>
            <a:pPr marL="457200" indent="-457200" algn="just">
              <a:buFont typeface="+mj-lt"/>
              <a:buAutoNum type="arabicPeriod"/>
            </a:pPr>
            <a:r>
              <a:rPr lang="en-US" sz="2000" b="1" dirty="0"/>
              <a:t>Defining the Custom CDS Entity</a:t>
            </a:r>
          </a:p>
          <a:p>
            <a:pPr marL="457200" indent="-457200" algn="just">
              <a:buFont typeface="+mj-lt"/>
              <a:buAutoNum type="arabicPeriod"/>
            </a:pPr>
            <a:r>
              <a:rPr lang="en-US" sz="2000" b="1" dirty="0"/>
              <a:t>Create a class that implements the query for the custom entity</a:t>
            </a:r>
          </a:p>
          <a:p>
            <a:pPr algn="just"/>
            <a:endParaRPr lang="en-US" sz="2000" dirty="0"/>
          </a:p>
        </p:txBody>
      </p:sp>
    </p:spTree>
    <p:extLst>
      <p:ext uri="{BB962C8B-B14F-4D97-AF65-F5344CB8AC3E}">
        <p14:creationId xmlns:p14="http://schemas.microsoft.com/office/powerpoint/2010/main" val="358531000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200329"/>
          </a:xfrm>
          <a:prstGeom prst="rect">
            <a:avLst/>
          </a:prstGeom>
        </p:spPr>
        <p:txBody>
          <a:bodyPr wrap="square">
            <a:spAutoFit/>
          </a:bodyPr>
          <a:lstStyle/>
          <a:p>
            <a:r>
              <a:rPr lang="en-US" sz="1800" dirty="0"/>
              <a:t>Create an OData service consumption model in an SAP Business Technology Platform, ABAP Environment instance. In a second instance, prepare it for consumption.</a:t>
            </a:r>
          </a:p>
          <a:p>
            <a:r>
              <a:rPr lang="en-US" sz="1800" b="1" dirty="0"/>
              <a:t>Step1</a:t>
            </a:r>
            <a:r>
              <a:rPr lang="en-US" sz="1800" dirty="0"/>
              <a:t>: Download $metadata file</a:t>
            </a:r>
            <a:br>
              <a:rPr lang="en-US" sz="1800" dirty="0"/>
            </a:br>
            <a:r>
              <a:rPr lang="en-US" sz="1600" dirty="0">
                <a:hlinkClick r:id="rId3"/>
              </a:rPr>
              <a:t>https://sapes5.sapdevcenter.com/sap/opu/odata/sap/ZAGENCYCDS_SRV/$metadata</a:t>
            </a:r>
            <a:endParaRPr lang="en-US" sz="1600" dirty="0"/>
          </a:p>
        </p:txBody>
      </p:sp>
      <p:pic>
        <p:nvPicPr>
          <p:cNvPr id="7" name="Picture 2" descr="https://raw.githubusercontent.com/soyuztechnologies/restful-abap/master/Managed%20Implementation/CustomCDSEntity/images/1.png?token=ASAGDWYLHOKDZSBV6LFJK5DBV5AH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980" y="2987660"/>
            <a:ext cx="5711301" cy="25898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340098" y="6228020"/>
            <a:ext cx="4514954" cy="369332"/>
          </a:xfrm>
          <a:prstGeom prst="rect">
            <a:avLst/>
          </a:prstGeom>
        </p:spPr>
        <p:txBody>
          <a:bodyPr wrap="none">
            <a:spAutoFit/>
          </a:bodyPr>
          <a:lstStyle/>
          <a:p>
            <a:r>
              <a:rPr lang="en-US" sz="1800" b="1" dirty="0">
                <a:solidFill>
                  <a:srgbClr val="24292F"/>
                </a:solidFill>
              </a:rPr>
              <a:t>Step2</a:t>
            </a:r>
            <a:r>
              <a:rPr lang="en-US" sz="1800" dirty="0">
                <a:solidFill>
                  <a:srgbClr val="24292F"/>
                </a:solidFill>
              </a:rPr>
              <a:t>: Create the Service Consumption Model</a:t>
            </a:r>
            <a:endParaRPr lang="en-US" sz="1800" dirty="0"/>
          </a:p>
        </p:txBody>
      </p:sp>
      <p:pic>
        <p:nvPicPr>
          <p:cNvPr id="2050" name="Picture 2" descr="https://raw.githubusercontent.com/soyuztechnologies/restful-abap/master/Managed%20Implementation/CustomCDSEntity/images/3.png?token=ASAGDWZAIZVTCV23ZRG3GWLBV5DM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793" y="2105268"/>
            <a:ext cx="5562600" cy="4105275"/>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6598468" y="4102569"/>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95733474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5780"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405780" y="860395"/>
            <a:ext cx="10771237" cy="369332"/>
          </a:xfrm>
          <a:prstGeom prst="rect">
            <a:avLst/>
          </a:prstGeom>
        </p:spPr>
        <p:txBody>
          <a:bodyPr wrap="square">
            <a:spAutoFit/>
          </a:bodyPr>
          <a:lstStyle/>
          <a:p>
            <a:pPr algn="just"/>
            <a:r>
              <a:rPr lang="en-US" sz="1800" dirty="0"/>
              <a:t>Steps for Creating Service Consumption Model Click Next to Each step and finish.</a:t>
            </a:r>
          </a:p>
        </p:txBody>
      </p:sp>
      <p:pic>
        <p:nvPicPr>
          <p:cNvPr id="4098" name="Picture 2" descr="https://raw.githubusercontent.com/soyuztechnologies/restful-abap/master/Managed%20Implementation/CustomCDSEntity/images/4.png?token=ASAGDW7QWXG6TQUWSGRPR5TBV5DW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55" y="1200697"/>
            <a:ext cx="3180716"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raw.githubusercontent.com/soyuztechnologies/restful-abap/master/Managed%20Implementation/CustomCDSEntity/images/5.png?token=ASAGDW4HSNKMJRYTJNRTUD3BV5D3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244" y="1200696"/>
            <a:ext cx="3237641"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raw.githubusercontent.com/soyuztechnologies/restful-abap/master/Managed%20Implementation/CustomCDSEntity/images/6.png?token=ASAGDW6FFLD4MWYVS3UUBLTBV5D5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0676" y="1196752"/>
            <a:ext cx="3240970" cy="26942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raw.githubusercontent.com/soyuztechnologies/restful-abap/master/Managed%20Implementation/CustomCDSEntity/images/8.png?token=ASAGDW46PUZSR4D2ZBJFQGDBV5EA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2684" y="4221088"/>
            <a:ext cx="3183728" cy="22862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raw.githubusercontent.com/soyuztechnologies/restful-abap/master/Managed%20Implementation/CustomCDSEntity/images/9.png?token=ASAGDW46LU5RQMA2YCQCNMDBV5EH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50196" y="4221089"/>
            <a:ext cx="3885480" cy="2286220"/>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4078188" y="2348880"/>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Chevron 11"/>
          <p:cNvSpPr/>
          <p:nvPr/>
        </p:nvSpPr>
        <p:spPr>
          <a:xfrm>
            <a:off x="7966620" y="2420888"/>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Chevron 12"/>
          <p:cNvSpPr/>
          <p:nvPr/>
        </p:nvSpPr>
        <p:spPr>
          <a:xfrm rot="-10800000">
            <a:off x="8110636" y="5157192"/>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Chevron 13"/>
          <p:cNvSpPr/>
          <p:nvPr/>
        </p:nvSpPr>
        <p:spPr>
          <a:xfrm rot="5400000">
            <a:off x="10030452" y="3813440"/>
            <a:ext cx="360040" cy="4552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p:cNvSpPr/>
          <p:nvPr/>
        </p:nvSpPr>
        <p:spPr>
          <a:xfrm>
            <a:off x="405780" y="4225876"/>
            <a:ext cx="3697436" cy="2585323"/>
          </a:xfrm>
          <a:prstGeom prst="rect">
            <a:avLst/>
          </a:prstGeom>
        </p:spPr>
        <p:txBody>
          <a:bodyPr wrap="square">
            <a:spAutoFit/>
          </a:bodyPr>
          <a:lstStyle/>
          <a:p>
            <a:pPr algn="just"/>
            <a:r>
              <a:rPr lang="en-US" sz="1800" dirty="0">
                <a:solidFill>
                  <a:srgbClr val="24292F"/>
                </a:solidFill>
              </a:rPr>
              <a:t>For each operation (Read List, Read, Create, Update and Delete) some sample code has been created that you can use when you want to call the OData Service with one of these operations. Since we want to retrieve a list of Agencies, we will select the operation Read List and use this code.</a:t>
            </a:r>
            <a:endParaRPr lang="en-US" sz="1800" dirty="0"/>
          </a:p>
        </p:txBody>
      </p:sp>
    </p:spTree>
    <p:extLst>
      <p:ext uri="{BB962C8B-B14F-4D97-AF65-F5344CB8AC3E}">
        <p14:creationId xmlns:p14="http://schemas.microsoft.com/office/powerpoint/2010/main" val="42666656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Defining the Custom CDS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754326"/>
          </a:xfrm>
          <a:prstGeom prst="rect">
            <a:avLst/>
          </a:prstGeom>
        </p:spPr>
        <p:txBody>
          <a:bodyPr wrap="square">
            <a:spAutoFit/>
          </a:bodyPr>
          <a:lstStyle/>
          <a:p>
            <a:r>
              <a:rPr lang="en-US" sz="1800" dirty="0"/>
              <a:t>The custom entity must be created manually with similar syntax as the abstract entity that has been created when we have created our service consumption model. To leverage the remote OData service in our application we have thus to perform two steps: o We must create a custom entity. o We must create a class that implements the query for the custom entity. Create a custom entity</a:t>
            </a:r>
          </a:p>
          <a:p>
            <a:br>
              <a:rPr lang="en-US" sz="1800" dirty="0"/>
            </a:br>
            <a:endParaRPr lang="en-US" sz="1800" dirty="0"/>
          </a:p>
        </p:txBody>
      </p:sp>
      <p:pic>
        <p:nvPicPr>
          <p:cNvPr id="5122" name="Picture 2" descr="https://raw.githubusercontent.com/soyuztechnologies/restful-abap/master/Managed%20Implementation/CustomCDSEntity/images/10.png?token=ASAGDW2D4TLKKAIKBRASZGLBV5FQ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20" y="2692514"/>
            <a:ext cx="4896544" cy="26206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raw.githubusercontent.com/soyuztechnologies/restful-abap/master/Managed%20Implementation/CustomCDSEntity/images/11.png?token=ASAGDW2OBTLXTK5I4PYHKHLBV5JV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111" y="1815351"/>
            <a:ext cx="4248472" cy="3861093"/>
          </a:xfrm>
          <a:prstGeom prst="rect">
            <a:avLst/>
          </a:prstGeom>
          <a:noFill/>
          <a:extLst>
            <a:ext uri="{909E8E84-426E-40DD-AFC4-6F175D3DCCD1}">
              <a14:hiddenFill xmlns:a14="http://schemas.microsoft.com/office/drawing/2010/main">
                <a:solidFill>
                  <a:srgbClr val="FFFFFF"/>
                </a:solidFill>
              </a14:hiddenFill>
            </a:ext>
          </a:extLst>
        </p:spPr>
      </p:pic>
      <p:sp>
        <p:nvSpPr>
          <p:cNvPr id="10" name="Chevron 9"/>
          <p:cNvSpPr/>
          <p:nvPr/>
        </p:nvSpPr>
        <p:spPr>
          <a:xfrm>
            <a:off x="5734372" y="3717032"/>
            <a:ext cx="537966" cy="576064"/>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33525" y="5313200"/>
            <a:ext cx="4712816" cy="646331"/>
          </a:xfrm>
          <a:prstGeom prst="rect">
            <a:avLst/>
          </a:prstGeom>
        </p:spPr>
        <p:txBody>
          <a:bodyPr wrap="square">
            <a:spAutoFit/>
          </a:bodyPr>
          <a:lstStyle/>
          <a:p>
            <a:r>
              <a:rPr lang="en-US" sz="1800" dirty="0">
                <a:solidFill>
                  <a:srgbClr val="24292F"/>
                </a:solidFill>
              </a:rPr>
              <a:t>1. Right-click on the folder Data Definition and select New Data Definition.</a:t>
            </a:r>
            <a:endParaRPr lang="en-US" sz="1800" dirty="0"/>
          </a:p>
        </p:txBody>
      </p:sp>
      <p:sp>
        <p:nvSpPr>
          <p:cNvPr id="7" name="Rectangle 6"/>
          <p:cNvSpPr/>
          <p:nvPr/>
        </p:nvSpPr>
        <p:spPr>
          <a:xfrm>
            <a:off x="6454451" y="5674022"/>
            <a:ext cx="5610549" cy="830997"/>
          </a:xfrm>
          <a:prstGeom prst="rect">
            <a:avLst/>
          </a:prstGeom>
        </p:spPr>
        <p:txBody>
          <a:bodyPr wrap="square">
            <a:spAutoFit/>
          </a:bodyPr>
          <a:lstStyle/>
          <a:p>
            <a:r>
              <a:rPr lang="en-US" sz="1600" dirty="0">
                <a:solidFill>
                  <a:srgbClr val="24292F"/>
                </a:solidFill>
              </a:rPr>
              <a:t>2. Start with creating a new data definition ZCE_RAP_AGENCY_XX using the template for a Custom Entity. </a:t>
            </a:r>
          </a:p>
          <a:p>
            <a:r>
              <a:rPr lang="en-US" sz="1600" dirty="0">
                <a:solidFill>
                  <a:srgbClr val="24292F"/>
                </a:solidFill>
              </a:rPr>
              <a:t>The New Data Definition dialogue opens…</a:t>
            </a:r>
            <a:endParaRPr lang="en-US" sz="1600" dirty="0"/>
          </a:p>
        </p:txBody>
      </p:sp>
    </p:spTree>
    <p:extLst>
      <p:ext uri="{BB962C8B-B14F-4D97-AF65-F5344CB8AC3E}">
        <p14:creationId xmlns:p14="http://schemas.microsoft.com/office/powerpoint/2010/main" val="173824942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raw.githubusercontent.com/soyuztechnologies/restful-abap/master/Managed%20Implementation/CustomCDSEntity/images/14.png?token=ASAGDW25EE2GYPPN37U6A73BV5J3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266" y="5612731"/>
            <a:ext cx="5429250" cy="120015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146" name="Picture 2" descr="https://raw.githubusercontent.com/soyuztechnologies/restful-abap/master/Managed%20Implementation/CustomCDSEntity/images/12.png?token=ASAGDW5EHGH4ZLEBPIMMRR3BV5JX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98" y="1765256"/>
            <a:ext cx="4089859" cy="32725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soyuztechnologies/restful-abap/master/Managed%20Implementation/CustomCDSEntity/images/13.png?token=ASAGDWZKTIWFR2RM2DRUHL3BV5JY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8826" y="1765255"/>
            <a:ext cx="4062130" cy="3272522"/>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5434450" y="277714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Chevron 3"/>
          <p:cNvSpPr/>
          <p:nvPr/>
        </p:nvSpPr>
        <p:spPr>
          <a:xfrm rot="5400000">
            <a:off x="8857004" y="5096482"/>
            <a:ext cx="457200" cy="5486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609441" y="907852"/>
            <a:ext cx="5989027" cy="830997"/>
          </a:xfrm>
          <a:prstGeom prst="rect">
            <a:avLst/>
          </a:prstGeom>
        </p:spPr>
        <p:txBody>
          <a:bodyPr wrap="square">
            <a:spAutoFit/>
          </a:bodyPr>
          <a:lstStyle/>
          <a:p>
            <a:pPr>
              <a:buFont typeface="+mj-lt"/>
              <a:buAutoNum type="arabicPeriod" startAt="3"/>
            </a:pPr>
            <a:r>
              <a:rPr lang="en-US" sz="1600" dirty="0">
                <a:solidFill>
                  <a:srgbClr val="24292F"/>
                </a:solidFill>
              </a:rPr>
              <a:t> Press Next. Do NOT press Finish. Caution If you would press Finish instead of Next the wizard will use the template that was used the last time when this wizard was used by the developer.</a:t>
            </a:r>
          </a:p>
        </p:txBody>
      </p:sp>
      <p:sp>
        <p:nvSpPr>
          <p:cNvPr id="7" name="Rectangle 6"/>
          <p:cNvSpPr/>
          <p:nvPr/>
        </p:nvSpPr>
        <p:spPr>
          <a:xfrm>
            <a:off x="6928827" y="883509"/>
            <a:ext cx="4451852" cy="830997"/>
          </a:xfrm>
          <a:prstGeom prst="rect">
            <a:avLst/>
          </a:prstGeom>
        </p:spPr>
        <p:txBody>
          <a:bodyPr wrap="square">
            <a:spAutoFit/>
          </a:bodyPr>
          <a:lstStyle/>
          <a:p>
            <a:r>
              <a:rPr lang="en-US" sz="1600" dirty="0">
                <a:solidFill>
                  <a:srgbClr val="24292F"/>
                </a:solidFill>
              </a:rPr>
              <a:t>4. Select the template Define Custom Entity with Parameters.</a:t>
            </a:r>
            <a:br>
              <a:rPr lang="en-US" sz="1600" dirty="0"/>
            </a:br>
            <a:r>
              <a:rPr lang="en-US" sz="1600" dirty="0">
                <a:solidFill>
                  <a:srgbClr val="24292F"/>
                </a:solidFill>
              </a:rPr>
              <a:t>Press Finish…</a:t>
            </a:r>
            <a:endParaRPr lang="en-US" sz="1600" dirty="0"/>
          </a:p>
        </p:txBody>
      </p:sp>
      <p:sp>
        <p:nvSpPr>
          <p:cNvPr id="8" name="Rectangle 7"/>
          <p:cNvSpPr/>
          <p:nvPr/>
        </p:nvSpPr>
        <p:spPr>
          <a:xfrm>
            <a:off x="726398" y="5614411"/>
            <a:ext cx="4882958" cy="923330"/>
          </a:xfrm>
          <a:prstGeom prst="rect">
            <a:avLst/>
          </a:prstGeom>
        </p:spPr>
        <p:txBody>
          <a:bodyPr wrap="square">
            <a:spAutoFit/>
          </a:bodyPr>
          <a:lstStyle/>
          <a:p>
            <a:pPr algn="just"/>
            <a:r>
              <a:rPr lang="en-US" sz="1800" dirty="0">
                <a:solidFill>
                  <a:srgbClr val="24292F"/>
                </a:solidFill>
              </a:rPr>
              <a:t>5. Edit the source code of the custom entity ZCE_RAP_AGENCY_XX Remove the statement with parameters parameter_name : parameter_type</a:t>
            </a:r>
            <a:endParaRPr lang="en-US" sz="1800" dirty="0"/>
          </a:p>
        </p:txBody>
      </p:sp>
    </p:spTree>
    <p:extLst>
      <p:ext uri="{BB962C8B-B14F-4D97-AF65-F5344CB8AC3E}">
        <p14:creationId xmlns:p14="http://schemas.microsoft.com/office/powerpoint/2010/main" val="2876255170"/>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10199</TotalTime>
  <Words>1290</Words>
  <Application>Microsoft Office PowerPoint</Application>
  <PresentationFormat>Custom</PresentationFormat>
  <Paragraphs>114</Paragraphs>
  <Slides>21</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Arial Black</vt:lpstr>
      <vt:lpstr>Arial Bold</vt:lpstr>
      <vt:lpstr>Calibri</vt:lpstr>
      <vt:lpstr>Cooper Black</vt:lpstr>
      <vt:lpstr>Open Sans</vt:lpstr>
      <vt:lpstr>Patua One</vt:lpstr>
      <vt:lpstr>Segoe UI</vt:lpstr>
      <vt:lpstr>Segoe UI Bold</vt:lpstr>
      <vt:lpstr>Office Theme</vt:lpstr>
      <vt:lpstr>PowerPoint Presentation</vt:lpstr>
      <vt:lpstr>PowerPoint Presentation</vt:lpstr>
      <vt:lpstr>Check the Deployed App</vt:lpstr>
      <vt:lpstr>Fiori App with Launchpad and BTP</vt:lpstr>
      <vt:lpstr>Introduction to Scenario &amp; Flow</vt:lpstr>
      <vt:lpstr>Creating the Service Consumption Model</vt:lpstr>
      <vt:lpstr>Creating the Service Consumption Model</vt:lpstr>
      <vt:lpstr>Defining the Custom CDS Entity</vt:lpstr>
      <vt:lpstr>Creating Custom Entity</vt:lpstr>
      <vt:lpstr>Creating Custom Entity</vt:lpstr>
      <vt:lpstr>Creating Custom Entity</vt:lpstr>
      <vt:lpstr>Create a class that implements the query for the custom entity</vt:lpstr>
      <vt:lpstr>Class Implementation</vt:lpstr>
      <vt:lpstr>Something Important</vt:lpstr>
      <vt:lpstr>Test the Custom Entity in Projection CDS</vt:lpstr>
      <vt:lpstr>Enabling Status with Icon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296</cp:revision>
  <dcterms:created xsi:type="dcterms:W3CDTF">2013-09-12T13:05:01Z</dcterms:created>
  <dcterms:modified xsi:type="dcterms:W3CDTF">2021-12-08T16:58:26Z</dcterms:modified>
</cp:coreProperties>
</file>